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73" r:id="rId4"/>
    <p:sldId id="263" r:id="rId5"/>
    <p:sldId id="280" r:id="rId6"/>
    <p:sldId id="278" r:id="rId7"/>
    <p:sldId id="281" r:id="rId8"/>
    <p:sldId id="287" r:id="rId9"/>
    <p:sldId id="290" r:id="rId10"/>
    <p:sldId id="302" r:id="rId11"/>
    <p:sldId id="292" r:id="rId12"/>
    <p:sldId id="291" r:id="rId13"/>
    <p:sldId id="267" r:id="rId14"/>
    <p:sldId id="294" r:id="rId15"/>
    <p:sldId id="301" r:id="rId16"/>
    <p:sldId id="303" r:id="rId17"/>
    <p:sldId id="299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0250" autoAdjust="0"/>
    <p:restoredTop sz="64865" autoAdjust="0"/>
  </p:normalViewPr>
  <p:slideViewPr>
    <p:cSldViewPr>
      <p:cViewPr>
        <p:scale>
          <a:sx n="103" d="100"/>
          <a:sy n="103" d="100"/>
        </p:scale>
        <p:origin x="-1032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EC1A-3F9A-4D98-8585-D481ECDACEE1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6B397-0BBE-412B-B58B-C155B1B2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6B397-0BBE-412B-B58B-C155B1B2E2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6B397-0BBE-412B-B58B-C155B1B2E2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6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was a really huge, still on-going effort, for which I would like to thank to</a:t>
            </a:r>
            <a:r>
              <a:rPr lang="en-US" baseline="0" dirty="0" smtClean="0"/>
              <a:t> many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5D74-D4F2-3D4D-AE16-D86AC70DC4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5D74-D4F2-3D4D-AE16-D86AC70DC4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This pattern is,</a:t>
            </a:r>
            <a:r>
              <a:rPr lang="en-US" altLang="en-US" baseline="0" dirty="0" smtClean="0"/>
              <a:t> although imperfectly, followed by the </a:t>
            </a:r>
            <a:r>
              <a:rPr lang="en-US" altLang="en-US" baseline="0" dirty="0" err="1" smtClean="0"/>
              <a:t>tRNA</a:t>
            </a:r>
            <a:r>
              <a:rPr lang="en-US" altLang="en-US" baseline="0" dirty="0" smtClean="0"/>
              <a:t>. Being imperfect, however, this pattern correlation </a:t>
            </a:r>
            <a:r>
              <a:rPr lang="en-US" altLang="en-US" baseline="0" dirty="0" err="1" smtClean="0"/>
              <a:t>apperaed</a:t>
            </a:r>
            <a:r>
              <a:rPr lang="en-US" altLang="en-US" baseline="0" dirty="0" smtClean="0"/>
              <a:t> to be far from random, and showed some strong rules, which, after </a:t>
            </a:r>
            <a:r>
              <a:rPr lang="en-US" altLang="en-US" baseline="0" dirty="0" err="1" smtClean="0"/>
              <a:t>analuzing</a:t>
            </a:r>
            <a:r>
              <a:rPr lang="en-US" altLang="en-US" baseline="0" dirty="0" smtClean="0"/>
              <a:t> hundreds of samples, we confined to the following several most important observations.</a:t>
            </a:r>
          </a:p>
          <a:p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 Narrow"/>
                <a:cs typeface="Arial Narrow"/>
              </a:rPr>
              <a:t>Bimodal VAF{</a:t>
            </a:r>
            <a:r>
              <a:rPr lang="en-GB" dirty="0" err="1" smtClean="0">
                <a:latin typeface="Arial Narrow"/>
                <a:cs typeface="Arial Narrow"/>
              </a:rPr>
              <a:t>tDNA</a:t>
            </a:r>
            <a:r>
              <a:rPr lang="en-GB" dirty="0" smtClean="0">
                <a:latin typeface="Arial Narrow"/>
                <a:cs typeface="Arial Narrow"/>
              </a:rPr>
              <a:t>} in loci with heterozygote signals in the </a:t>
            </a:r>
            <a:r>
              <a:rPr lang="en-GB" dirty="0" err="1" smtClean="0">
                <a:latin typeface="Arial Narrow"/>
                <a:cs typeface="Arial Narrow"/>
              </a:rPr>
              <a:t>nDNA</a:t>
            </a:r>
            <a:r>
              <a:rPr lang="en-GB" dirty="0" smtClean="0">
                <a:latin typeface="Arial Narrow"/>
                <a:cs typeface="Arial Narrow"/>
              </a:rPr>
              <a:t> (which are technically all the regions since we plotted only the heterozygote positions in the NDNA) with corresponds to aneuploidy</a:t>
            </a:r>
            <a:endParaRPr lang="en-US" dirty="0" smtClean="0">
              <a:latin typeface="Arial Narrow"/>
              <a:cs typeface="Arial Narrow"/>
            </a:endParaRPr>
          </a:p>
          <a:p>
            <a:endParaRPr lang="en-US" altLang="en-US" baseline="0" dirty="0" smtClean="0"/>
          </a:p>
          <a:p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 Narrow"/>
                <a:cs typeface="Arial Narrow"/>
              </a:rPr>
              <a:t>Of note, the above assumptions represent the lowest complexity models with a minimal number of contributing events.</a:t>
            </a:r>
            <a:endParaRPr lang="en-US" sz="1200" dirty="0" smtClean="0">
              <a:latin typeface="Arial Narrow"/>
              <a:cs typeface="Arial Narrow"/>
            </a:endParaRP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8A3E-E5FF-4CAB-BD2F-2A47B1832CB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7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6BDF-6C91-466B-92BF-AD649B1622A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9797-5550-43EC-80F8-EDF0044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HorvathLab/NG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9800" y="1371600"/>
            <a:ext cx="4695829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Integrated RNA-DNA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Allelic Maps of Cancer</a:t>
            </a:r>
          </a:p>
        </p:txBody>
      </p:sp>
      <p:pic>
        <p:nvPicPr>
          <p:cNvPr id="8" name="Picture 7" descr="http://smhs.gwu.edu/mgpc/sites/mgpc/files/Local-Brand_Large_mgp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15728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38371" y="3805297"/>
            <a:ext cx="6905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Anelia Horvath, PhD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Co-Director, McCormick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Genomic and Proteomic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Center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Department of Pharmacology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&amp; Physiology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Department of Biochemistry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&amp; Molecular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Medicine</a:t>
            </a:r>
            <a:b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George Washington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University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 descr="C:\Documents and Settings\lschargorodski\My Documents\Anne Marie Smith Katzen Files\MarComm &amp; PR\katzen-black and white logo.jp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543550"/>
            <a:ext cx="1952625" cy="13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smhs.gwu.edu/mgpc/sites/mgpc/files/styles/620x260/public/homepageDNAbanner_620x260.png?itok=dZv7X79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3047" y="2576453"/>
            <a:ext cx="4010144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76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66" y="839087"/>
            <a:ext cx="2194515" cy="2237417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71" y="838200"/>
            <a:ext cx="2194515" cy="2237417"/>
          </a:xfrm>
          <a:prstGeom prst="rect">
            <a:avLst/>
          </a:prstGeom>
          <a:noFill/>
        </p:spPr>
      </p:pic>
      <p:pic>
        <p:nvPicPr>
          <p:cNvPr id="4" name="Picture 3" descr="C:\Users\horvatha\Downloads\LUAD_0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29" y="851511"/>
            <a:ext cx="2194515" cy="22374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0215" y="1823399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BRCA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30735" y="1830398"/>
            <a:ext cx="557603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PRAD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39185" y="1830398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LUAD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0878" y="3495583"/>
            <a:ext cx="0" cy="267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4086" y="5804079"/>
            <a:ext cx="51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0/1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74" y="5057814"/>
            <a:ext cx="94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0.2/0.8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605" y="4343057"/>
            <a:ext cx="123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0.25/0.75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810" y="36283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0.33/0.67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124"/>
            <a:ext cx="853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Apply EMD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quantitatively assess and compare the distributions of VAF{DNA} &amp;VAF {RNA} with the goal to infer ploidy (copy number alterations) and genome admixture </a:t>
            </a:r>
          </a:p>
        </p:txBody>
      </p:sp>
      <p:pic>
        <p:nvPicPr>
          <p:cNvPr id="66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2" y="485851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2" y="3429000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2" y="4143757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19" y="5573272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27" y="485851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27" y="3429000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27" y="4143757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24" y="5573272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6" y="485851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6" y="3429000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6" y="4143757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3" y="5573272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99175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hr1p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1721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hr7p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79746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chr4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11279277">
            <a:off x="2633846" y="819542"/>
            <a:ext cx="254879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9618856">
            <a:off x="5161599" y="2104698"/>
            <a:ext cx="154391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5954334">
            <a:off x="7470311" y="1528039"/>
            <a:ext cx="420641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66" y="839087"/>
            <a:ext cx="2194515" cy="2237417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71" y="838200"/>
            <a:ext cx="2194515" cy="2237417"/>
          </a:xfrm>
          <a:prstGeom prst="rect">
            <a:avLst/>
          </a:prstGeom>
          <a:noFill/>
        </p:spPr>
      </p:pic>
      <p:pic>
        <p:nvPicPr>
          <p:cNvPr id="4" name="Picture 3" descr="C:\Users\horvatha\Downloads\LUAD_0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29" y="851511"/>
            <a:ext cx="2194515" cy="22374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0215" y="1823399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BRCA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30735" y="1830398"/>
            <a:ext cx="557603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PRAD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39185" y="1830398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LUAD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0878" y="3495583"/>
            <a:ext cx="0" cy="267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1393220" y="4658052"/>
            <a:ext cx="327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Idealized bimodal VAF distributions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086" y="5804079"/>
            <a:ext cx="51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0/1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74" y="5057814"/>
            <a:ext cx="94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0.2/0.8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605" y="4343057"/>
            <a:ext cx="123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0.25/0.75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810" y="36283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0.33/0.67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124"/>
            <a:ext cx="853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Apply EMD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quantitatively assess and compare the distributions of VAF{DNA} &amp;VAF {RNA} with the goal to infer ploidy (copy number alterations) and genome admixture </a:t>
            </a:r>
          </a:p>
        </p:txBody>
      </p:sp>
      <p:pic>
        <p:nvPicPr>
          <p:cNvPr id="27" name="Picture 26" descr="C:\Users\horvatha\Downloads\sample15_chr12_layer3.pn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2" y="3240310"/>
            <a:ext cx="2024649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horvatha\Downloads\sample15_chr12_layer3.pn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76" y="3250106"/>
            <a:ext cx="2020824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horvatha\Downloads\sample14_chr19_layer4.png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7"/>
          <a:stretch/>
        </p:blipFill>
        <p:spPr bwMode="auto">
          <a:xfrm>
            <a:off x="1686562" y="5512905"/>
            <a:ext cx="2024649" cy="7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horvatha\Downloads\sample14_chr17_layer4.png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4"/>
          <a:stretch/>
        </p:blipFill>
        <p:spPr bwMode="auto">
          <a:xfrm>
            <a:off x="3819276" y="5522844"/>
            <a:ext cx="2020824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horvatha\Downloads\sample11_chr11_layer3.png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30" y="3254807"/>
            <a:ext cx="2020824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horvatha\Downloads\sample12_chr9_layer4.pn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2"/>
          <a:stretch/>
        </p:blipFill>
        <p:spPr bwMode="auto">
          <a:xfrm>
            <a:off x="5947461" y="5529471"/>
            <a:ext cx="2020824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/>
          <p:cNvSpPr/>
          <p:nvPr/>
        </p:nvSpPr>
        <p:spPr>
          <a:xfrm rot="11279277">
            <a:off x="2633846" y="819542"/>
            <a:ext cx="254879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9618856">
            <a:off x="5161599" y="2104698"/>
            <a:ext cx="154391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5954334">
            <a:off x="7470311" y="1528039"/>
            <a:ext cx="420641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99175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hr1p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721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hr7p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9746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chr4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66" y="839087"/>
            <a:ext cx="2194515" cy="2237417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71" y="838200"/>
            <a:ext cx="2194515" cy="2237417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0215" y="1823399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BRCA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30735" y="1830398"/>
            <a:ext cx="557603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PRAD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0878" y="3495583"/>
            <a:ext cx="0" cy="267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1393220" y="4658052"/>
            <a:ext cx="327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Idealized bimodal VAF distributions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086" y="5804079"/>
            <a:ext cx="51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0/1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74" y="5057814"/>
            <a:ext cx="94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0.2/0.8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605" y="4343057"/>
            <a:ext cx="123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0.25/0.75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810" y="36283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0.33/0.67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124"/>
            <a:ext cx="853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Apply EMD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quantitatively assess and compare the distributions of VAF{DNA} &amp;VAF {RNA} with the goal to infer ploidy (copy number alterations) and genome admixture </a:t>
            </a:r>
          </a:p>
        </p:txBody>
      </p:sp>
      <p:pic>
        <p:nvPicPr>
          <p:cNvPr id="27" name="Picture 26" descr="C:\Users\horvatha\Downloads\sample15_chr12_layer3.pn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2" y="3240310"/>
            <a:ext cx="2024649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horvatha\Downloads\sample15_chr12_layer3.pn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76" y="3250106"/>
            <a:ext cx="2020824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horvatha\Downloads\sample14_chr19_layer4.png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7"/>
          <a:stretch/>
        </p:blipFill>
        <p:spPr bwMode="auto">
          <a:xfrm>
            <a:off x="1686562" y="5512905"/>
            <a:ext cx="2024649" cy="7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horvatha\Downloads\sample14_chr17_layer4.png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4"/>
          <a:stretch/>
        </p:blipFill>
        <p:spPr bwMode="auto">
          <a:xfrm>
            <a:off x="3819276" y="5522844"/>
            <a:ext cx="2020824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horvatha\Downloads\sample11_chr11_layer3.pn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30" y="3254807"/>
            <a:ext cx="2020824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horvatha\Downloads\sample12_chr9_layer4.png"/>
          <p:cNvPicPr preferRelativeResize="0"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2"/>
          <a:stretch/>
        </p:blipFill>
        <p:spPr bwMode="auto">
          <a:xfrm>
            <a:off x="5947461" y="5529471"/>
            <a:ext cx="2020824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840782" y="4782636"/>
            <a:ext cx="1726095" cy="679872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4400" y="4757732"/>
            <a:ext cx="809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VAF</a:t>
            </a:r>
          </a:p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{DNA} best fit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7651" y="5595628"/>
            <a:ext cx="829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VAF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{RNA} best fit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661275" y="5060866"/>
            <a:ext cx="125614" cy="117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 Narrow" panose="020B0606020202030204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1688039" y="5858014"/>
            <a:ext cx="115556" cy="11744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45428" y="5592423"/>
            <a:ext cx="1728216" cy="713232"/>
          </a:xfrm>
          <a:prstGeom prst="rect">
            <a:avLst/>
          </a:prstGeom>
          <a:solidFill>
            <a:srgbClr val="92D050">
              <a:alpha val="15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76579" y="4067718"/>
            <a:ext cx="1726095" cy="679872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22315" y="3352800"/>
            <a:ext cx="1726095" cy="679872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74969" y="5592423"/>
            <a:ext cx="1728216" cy="713232"/>
          </a:xfrm>
          <a:prstGeom prst="rect">
            <a:avLst/>
          </a:prstGeom>
          <a:solidFill>
            <a:srgbClr val="92D050">
              <a:alpha val="15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14449" y="5592423"/>
            <a:ext cx="1728216" cy="713232"/>
          </a:xfrm>
          <a:prstGeom prst="rect">
            <a:avLst/>
          </a:prstGeom>
          <a:solidFill>
            <a:srgbClr val="92D050">
              <a:alpha val="15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819276" y="4331409"/>
            <a:ext cx="125614" cy="117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 Narrow" panose="020B060602020203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5977277" y="3601952"/>
            <a:ext cx="125614" cy="117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 Narrow" panose="020B0606020202030204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3830667" y="5858014"/>
            <a:ext cx="115556" cy="11744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5947461" y="5858014"/>
            <a:ext cx="115556" cy="11744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010" y="3675213"/>
            <a:ext cx="10669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VAF{DNA} modes in discordant regions are constant per sample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924610" y="3317753"/>
            <a:ext cx="152400" cy="2017059"/>
          </a:xfrm>
          <a:prstGeom prst="righ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911081" y="5560505"/>
            <a:ext cx="123954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VAF{RNA} modes approximate 0/1 distribution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1279277">
            <a:off x="2633846" y="819542"/>
            <a:ext cx="254879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9618856">
            <a:off x="5161599" y="2104698"/>
            <a:ext cx="154391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099175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hr1p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1721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hr7p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9746" y="30480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chr4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9" name="Picture 48" descr="C:\Users\horvatha\Downloads\LUAD_001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29" y="851511"/>
            <a:ext cx="2194515" cy="223741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739185" y="1830398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LUAD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51" name="Isosceles Triangle 50"/>
          <p:cNvSpPr/>
          <p:nvPr/>
        </p:nvSpPr>
        <p:spPr>
          <a:xfrm rot="15954334">
            <a:off x="7470311" y="1528039"/>
            <a:ext cx="420641" cy="864892"/>
          </a:xfrm>
          <a:prstGeom prst="triangle">
            <a:avLst>
              <a:gd name="adj" fmla="val 4987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8" grpId="0"/>
      <p:bldP spid="9" grpId="0" animBg="1"/>
      <p:bldP spid="65" grpId="0"/>
      <p:bldP spid="43" grpId="0" animBg="1"/>
      <p:bldP spid="44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C:\Users\horvatha\Downloads\sample33_chr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 r="6006" b="51337"/>
          <a:stretch/>
        </p:blipFill>
        <p:spPr bwMode="auto">
          <a:xfrm>
            <a:off x="5715000" y="4670752"/>
            <a:ext cx="2366778" cy="19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31" y="798159"/>
            <a:ext cx="2194515" cy="2237417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31" y="797272"/>
            <a:ext cx="2194515" cy="2237417"/>
          </a:xfrm>
          <a:prstGeom prst="rect">
            <a:avLst/>
          </a:prstGeom>
          <a:noFill/>
        </p:spPr>
      </p:pic>
      <p:pic>
        <p:nvPicPr>
          <p:cNvPr id="7" name="Picture 6" descr="C:\Users\horvatha\Downloads\LUAD_00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42" y="810583"/>
            <a:ext cx="2194515" cy="22374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57287" y="1782471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BRCA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95087" y="1789470"/>
            <a:ext cx="557603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PRAD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639698" y="1789470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LUAD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pic>
        <p:nvPicPr>
          <p:cNvPr id="43" name="Picture 42" descr="C:\Users\horvatha\Downloads\sample15_chr12_layer3.png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3" b="33979"/>
          <a:stretch/>
        </p:blipFill>
        <p:spPr bwMode="auto">
          <a:xfrm>
            <a:off x="3505200" y="3379001"/>
            <a:ext cx="2261777" cy="4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horvatha\Downloads\sample11_chr11_layer3.png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3"/>
          <a:stretch/>
        </p:blipFill>
        <p:spPr bwMode="auto">
          <a:xfrm>
            <a:off x="5787611" y="3332018"/>
            <a:ext cx="2261777" cy="5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horvatha\Downloads\sample14_chr17_layer4.png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4"/>
          <a:stretch/>
        </p:blipFill>
        <p:spPr bwMode="auto">
          <a:xfrm>
            <a:off x="3505200" y="4007580"/>
            <a:ext cx="2261777" cy="4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horvatha\Downloads\sample12_chr9_layer4.png"/>
          <p:cNvPicPr preferRelativeResize="0"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2"/>
          <a:stretch/>
        </p:blipFill>
        <p:spPr bwMode="auto">
          <a:xfrm>
            <a:off x="5787611" y="3993744"/>
            <a:ext cx="2261777" cy="4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horvatha\Downloads\sample14_chr19_layer4.pn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7"/>
          <a:stretch/>
        </p:blipFill>
        <p:spPr bwMode="auto">
          <a:xfrm>
            <a:off x="1143000" y="4004774"/>
            <a:ext cx="2261777" cy="4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horvatha\Downloads\sample15_chr12_layer3.pn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6"/>
          <a:stretch/>
        </p:blipFill>
        <p:spPr bwMode="auto">
          <a:xfrm>
            <a:off x="1143000" y="3385841"/>
            <a:ext cx="2261777" cy="5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938682" y="4004775"/>
            <a:ext cx="1959635" cy="478000"/>
          </a:xfrm>
          <a:prstGeom prst="rect">
            <a:avLst/>
          </a:prstGeom>
          <a:solidFill>
            <a:srgbClr val="92D050">
              <a:alpha val="23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latin typeface="Arial Narrow"/>
              <a:cs typeface="Arial Narrow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38682" y="3382149"/>
            <a:ext cx="1959635" cy="478000"/>
          </a:xfrm>
          <a:prstGeom prst="rect">
            <a:avLst/>
          </a:prstGeom>
          <a:solidFill>
            <a:srgbClr val="FFC000">
              <a:alpha val="23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latin typeface="Arial Narrow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2393" y="3363896"/>
            <a:ext cx="892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.33/.67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56271" y="4004775"/>
            <a:ext cx="1959635" cy="478000"/>
          </a:xfrm>
          <a:prstGeom prst="rect">
            <a:avLst/>
          </a:prstGeom>
          <a:solidFill>
            <a:srgbClr val="92D050">
              <a:alpha val="23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latin typeface="Arial Narrow"/>
              <a:cs typeface="Arial Narrow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4071" y="4004775"/>
            <a:ext cx="1959635" cy="478000"/>
          </a:xfrm>
          <a:prstGeom prst="rect">
            <a:avLst/>
          </a:prstGeom>
          <a:solidFill>
            <a:srgbClr val="92D050">
              <a:alpha val="23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29365" y="4048721"/>
            <a:ext cx="489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0/1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4071" y="3394350"/>
            <a:ext cx="1959635" cy="478000"/>
          </a:xfrm>
          <a:prstGeom prst="rect">
            <a:avLst/>
          </a:prstGeom>
          <a:solidFill>
            <a:srgbClr val="FFC000">
              <a:alpha val="23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latin typeface="Arial Narrow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28029" y="3363896"/>
            <a:ext cx="891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.2/.8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56271" y="3387964"/>
            <a:ext cx="1959635" cy="478000"/>
          </a:xfrm>
          <a:prstGeom prst="rect">
            <a:avLst/>
          </a:prstGeom>
          <a:solidFill>
            <a:srgbClr val="FFC000">
              <a:alpha val="23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latin typeface="Arial Narrow"/>
              <a:cs typeface="Arial Narrow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54693" y="3363896"/>
            <a:ext cx="1162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.25/.75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91565" y="4048721"/>
            <a:ext cx="489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0/1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73976" y="4048721"/>
            <a:ext cx="489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0/1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36971" y="4523601"/>
            <a:ext cx="873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P=8.12E-7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99171" y="4498606"/>
            <a:ext cx="873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P=7.41E-9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70627" y="4516601"/>
            <a:ext cx="109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P=4.92E-10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42644" y="3088788"/>
            <a:ext cx="146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Chr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1p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04844" y="3085797"/>
            <a:ext cx="146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Chr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7p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87255" y="3085973"/>
            <a:ext cx="146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Chr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4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4" descr="C:\Users\horvatha\Downloads\sample33_chr15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677" b="50000"/>
          <a:stretch/>
        </p:blipFill>
        <p:spPr bwMode="auto">
          <a:xfrm>
            <a:off x="3581400" y="4695981"/>
            <a:ext cx="2375910" cy="20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horvatha\Downloads\sample55_chr3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0" t="2168" r="4855" b="50000"/>
          <a:stretch/>
        </p:blipFill>
        <p:spPr bwMode="auto">
          <a:xfrm>
            <a:off x="1143000" y="4724400"/>
            <a:ext cx="2438400" cy="19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0" y="3112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Bivariate analysis showed that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mono-expressed allele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distinctly linked to the dominant DNA fraction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390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6200" y="609600"/>
            <a:ext cx="2895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Samples with concordant VAFs</a:t>
            </a:r>
          </a:p>
          <a:p>
            <a:pPr algn="ctr"/>
            <a:r>
              <a:rPr lang="en-US" sz="17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VAF{tDNA} = VAF {</a:t>
            </a:r>
            <a:r>
              <a:rPr lang="en-US" sz="1700" b="1" dirty="0" err="1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7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</a:t>
            </a:r>
            <a:endParaRPr lang="en-US" sz="1700" b="1" dirty="0">
              <a:solidFill>
                <a:schemeClr val="accent3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3998" y="609600"/>
            <a:ext cx="492760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Samples with both concordant  and discordant VAFs</a:t>
            </a:r>
          </a:p>
          <a:p>
            <a:pPr algn="ctr"/>
            <a:r>
              <a:rPr lang="en-US" sz="17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VAF{tDNA} = VAF {</a:t>
            </a:r>
            <a:r>
              <a:rPr lang="en-US" sz="17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7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</a:t>
            </a:r>
          </a:p>
          <a:p>
            <a:pPr algn="ctr"/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VAF{tDNA} &lt;&gt; VAF {</a:t>
            </a:r>
            <a:r>
              <a:rPr lang="en-US" sz="1700" b="1" dirty="0" err="1" smtClean="0">
                <a:solidFill>
                  <a:srgbClr val="C00000"/>
                </a:solidFill>
                <a:latin typeface="Arial Narrow"/>
                <a:cs typeface="Arial Narrow"/>
              </a:rPr>
              <a:t>tRNA</a:t>
            </a:r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}</a:t>
            </a:r>
            <a:endParaRPr lang="en-US" sz="1700" b="1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373940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PURE  / SINGLE GENOME SAMPLES:</a:t>
            </a:r>
          </a:p>
          <a:p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- VAF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VAF{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0.33/0.67 = ASx2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- VAF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VAF{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0.25/0.75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ASx3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- VAF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VAF{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0.2/0.8 = ASx4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- VAF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VAF{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} 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0/1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=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AS deletion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437394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SAMPLES WITH GENOME ADMIXTURE</a:t>
            </a:r>
          </a:p>
          <a:p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CONCORDANT REGIONS reflect AS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amplificatiions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DISCORDANT regions reflect deletions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EMD measured distance VAF{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} – VAF {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} reflects the level of admixture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8448" y="0"/>
            <a:ext cx="590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HYPOTHESIS BASED ON BIOLOGICAL ASSUMPTIONS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58" y="1504473"/>
            <a:ext cx="1396742" cy="2381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524000"/>
            <a:ext cx="3073400" cy="254350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6200" y="609600"/>
            <a:ext cx="0" cy="518160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PROPOSED MODEL for INTEGRATIVE ASSESMENT of VAF{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and VAF{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</a:t>
            </a:r>
          </a:p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INFER GENOME PLOIDY and ADMIXTURE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553"/>
          <a:stretch/>
        </p:blipFill>
        <p:spPr>
          <a:xfrm>
            <a:off x="1524000" y="609600"/>
            <a:ext cx="6324600" cy="58810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5029200"/>
            <a:ext cx="6934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4958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495800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LOW/ABSENT ADMIXTURE</a:t>
            </a:r>
          </a:p>
          <a:p>
            <a:pPr algn="ctr"/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44958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GENOME ADMIXTURE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4958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ALLEIC TRANSCRIPTION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444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838200"/>
            <a:ext cx="3886200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376092"/>
                </a:solidFill>
                <a:latin typeface="Arial Narrow"/>
                <a:cs typeface="Arial Narrow"/>
              </a:rPr>
              <a:t>2) Restrict </a:t>
            </a:r>
            <a:r>
              <a:rPr lang="en-US" b="1" dirty="0">
                <a:solidFill>
                  <a:srgbClr val="376092"/>
                </a:solidFill>
                <a:latin typeface="Arial Narrow"/>
                <a:cs typeface="Arial Narrow"/>
              </a:rPr>
              <a:t>the solution space</a:t>
            </a:r>
            <a:r>
              <a:rPr lang="en-US" b="1" dirty="0" smtClean="0">
                <a:solidFill>
                  <a:srgbClr val="376092"/>
                </a:solidFill>
                <a:latin typeface="Arial Narrow"/>
                <a:cs typeface="Arial Narrow"/>
              </a:rPr>
              <a:t>:</a:t>
            </a:r>
          </a:p>
          <a:p>
            <a:pPr lvl="0"/>
            <a:endParaRPr lang="en-US" b="1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dirty="0">
                <a:solidFill>
                  <a:srgbClr val="376092"/>
                </a:solidFill>
                <a:latin typeface="Arial Narrow"/>
                <a:cs typeface="Arial Narrow"/>
              </a:rPr>
              <a:t>Within a sample, all genome segments reflect equal mixture composition</a:t>
            </a: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.</a:t>
            </a:r>
            <a:endParaRPr lang="en-US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dirty="0">
                <a:solidFill>
                  <a:srgbClr val="376092"/>
                </a:solidFill>
                <a:latin typeface="Arial Narrow"/>
                <a:cs typeface="Arial Narrow"/>
              </a:rPr>
              <a:t>The genome of the normal cells is diploid. Thus, if a normal genome is part of the admixture they will present with </a:t>
            </a: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two </a:t>
            </a:r>
            <a:r>
              <a:rPr lang="en-US" dirty="0">
                <a:solidFill>
                  <a:srgbClr val="376092"/>
                </a:solidFill>
                <a:latin typeface="Arial Narrow"/>
                <a:cs typeface="Arial Narrow"/>
              </a:rPr>
              <a:t>copies of all genome segments</a:t>
            </a: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.</a:t>
            </a:r>
            <a:endParaRPr lang="en-US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dirty="0">
                <a:solidFill>
                  <a:srgbClr val="376092"/>
                </a:solidFill>
                <a:latin typeface="Arial Narrow"/>
                <a:cs typeface="Arial Narrow"/>
              </a:rPr>
              <a:t>The number of cellular subpopulations is less than the number of genome intervals</a:t>
            </a: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.</a:t>
            </a:r>
            <a:endParaRPr lang="en-US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dirty="0">
                <a:solidFill>
                  <a:srgbClr val="376092"/>
                </a:solidFill>
                <a:latin typeface="Arial Narrow"/>
                <a:cs typeface="Arial Narrow"/>
              </a:rPr>
              <a:t>The copy numbers of the intervals are </a:t>
            </a: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integers.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Rank </a:t>
            </a:r>
            <a:r>
              <a:rPr lang="en-US" dirty="0">
                <a:solidFill>
                  <a:srgbClr val="376092"/>
                </a:solidFill>
                <a:latin typeface="Arial Narrow"/>
                <a:cs typeface="Arial Narrow"/>
              </a:rPr>
              <a:t>possible optimal solutions by complexity; return all the models with assigned </a:t>
            </a: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complexity.</a:t>
            </a:r>
            <a:endParaRPr lang="en-US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Further tune using expert knowledge.</a:t>
            </a:r>
            <a:endParaRPr lang="en-US" dirty="0">
              <a:solidFill>
                <a:srgbClr val="376092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" y="838200"/>
            <a:ext cx="4958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1) Select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all the combinations of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p_N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and ASCNA and ASD that fit all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observed VAFs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along the data, by performing the full search on the Model Dictionary.</a:t>
            </a:r>
          </a:p>
        </p:txBody>
      </p:sp>
      <p:pic>
        <p:nvPicPr>
          <p:cNvPr id="7" name="Picture 8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76165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46651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61408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97" y="5990923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3189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287439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0.5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2898" y="3708460"/>
            <a:ext cx="135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0.33      0.67  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6328" y="4420935"/>
            <a:ext cx="135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0.25            0.75  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0497" y="5131419"/>
            <a:ext cx="149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0.2                  0.8  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9316" y="5842977"/>
            <a:ext cx="180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0                                 1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400306" y="3114118"/>
            <a:ext cx="882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unimodal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3400306" y="4802350"/>
            <a:ext cx="882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bimodal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3427510" y="3708460"/>
            <a:ext cx="152399" cy="28203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6800" y="1981200"/>
            <a:ext cx="2937352" cy="4648200"/>
          </a:xfrm>
          <a:prstGeom prst="roundRect">
            <a:avLst>
              <a:gd name="adj" fmla="val 5125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26718" y="19812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MODEL DICTIONARY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ossible idealized VAF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distributions 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5.10e8 for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r_N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=5 and ASCNA=5)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PROPOSED MODEL for INTEGRATIVE ASSESMENT of VAF{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and VAF{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</a:t>
            </a:r>
          </a:p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INFER GENOME PLOIDY and ADMIXTURE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5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PROPOSED MODEL for INTEGRATIVE ASSESMENT of VAF{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and VAF{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</a:t>
            </a:r>
          </a:p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INFER GENOME PLOIDY and ADMIXTURE</a:t>
            </a:r>
          </a:p>
          <a:p>
            <a:pPr lvl="0" algn="ctr"/>
            <a:r>
              <a:rPr lang="en-US" b="1" dirty="0" smtClean="0">
                <a:solidFill>
                  <a:srgbClr val="008000"/>
                </a:solidFill>
                <a:latin typeface="Arial Narrow"/>
                <a:cs typeface="Arial Narrow"/>
              </a:rPr>
              <a:t>VALIDATION AND BENCHMARKING</a:t>
            </a:r>
            <a:endParaRPr lang="en-US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031" y="2209800"/>
            <a:ext cx="4454769" cy="2757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1"/>
            <a:ext cx="3505200" cy="13590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029200"/>
            <a:ext cx="4191000" cy="1625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800" y="1150203"/>
            <a:ext cx="41910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1) EMD</a:t>
            </a:r>
            <a:r>
              <a:rPr lang="en-GB" sz="1600" i="1" dirty="0">
                <a:solidFill>
                  <a:srgbClr val="376092"/>
                </a:solidFill>
                <a:latin typeface="Arial Narrow"/>
                <a:cs typeface="Arial Narrow"/>
              </a:rPr>
              <a:t>-measured VAF{</a:t>
            </a:r>
            <a:r>
              <a:rPr lang="en-GB" sz="1600" i="1" dirty="0" err="1">
                <a:solidFill>
                  <a:srgbClr val="376092"/>
                </a:solidFill>
                <a:latin typeface="Arial Narrow"/>
                <a:cs typeface="Arial Narrow"/>
              </a:rPr>
              <a:t>tRNA</a:t>
            </a:r>
            <a:r>
              <a:rPr lang="en-GB" sz="1600" i="1" dirty="0">
                <a:solidFill>
                  <a:srgbClr val="376092"/>
                </a:solidFill>
                <a:latin typeface="Arial Narrow"/>
                <a:cs typeface="Arial Narrow"/>
              </a:rPr>
              <a:t>}-VAF{</a:t>
            </a:r>
            <a:r>
              <a:rPr lang="en-GB" sz="1600" i="1" dirty="0" err="1">
                <a:solidFill>
                  <a:srgbClr val="376092"/>
                </a:solidFill>
                <a:latin typeface="Arial Narrow"/>
                <a:cs typeface="Arial Narrow"/>
              </a:rPr>
              <a:t>tDNA</a:t>
            </a:r>
            <a:r>
              <a:rPr lang="en-GB" sz="1600" i="1" dirty="0">
                <a:solidFill>
                  <a:srgbClr val="376092"/>
                </a:solidFill>
                <a:latin typeface="Arial Narrow"/>
                <a:cs typeface="Arial Narrow"/>
              </a:rPr>
              <a:t>} distance positively correlated </a:t>
            </a:r>
            <a:r>
              <a:rPr lang="en-GB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with known </a:t>
            </a:r>
            <a:r>
              <a:rPr lang="en-GB" sz="1600" i="1" dirty="0">
                <a:solidFill>
                  <a:srgbClr val="376092"/>
                </a:solidFill>
                <a:latin typeface="Arial Narrow"/>
                <a:cs typeface="Arial Narrow"/>
              </a:rPr>
              <a:t>level of </a:t>
            </a:r>
            <a:r>
              <a:rPr lang="en-GB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admixture </a:t>
            </a:r>
          </a:p>
          <a:p>
            <a:pPr lvl="0"/>
            <a:r>
              <a:rPr lang="en-GB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(P </a:t>
            </a:r>
            <a:r>
              <a:rPr lang="en-GB" sz="1600" i="1" dirty="0">
                <a:solidFill>
                  <a:srgbClr val="376092"/>
                </a:solidFill>
                <a:latin typeface="Arial Narrow"/>
                <a:cs typeface="Arial Narrow"/>
              </a:rPr>
              <a:t>&lt; 0.001</a:t>
            </a:r>
            <a:r>
              <a:rPr lang="en-GB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); Aran </a:t>
            </a:r>
            <a:r>
              <a:rPr lang="en-GB" sz="1600" i="1" dirty="0">
                <a:solidFill>
                  <a:srgbClr val="376092"/>
                </a:solidFill>
                <a:latin typeface="Arial Narrow"/>
                <a:cs typeface="Arial Narrow"/>
              </a:rPr>
              <a:t>et al., Nat Communications, </a:t>
            </a:r>
            <a:r>
              <a:rPr lang="en-GB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2015</a:t>
            </a:r>
          </a:p>
          <a:p>
            <a:pPr lvl="0"/>
            <a:endParaRPr lang="en-GB" sz="16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lvl="0"/>
            <a:endParaRPr lang="en-GB" sz="1600" i="1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lvl="0"/>
            <a:endParaRPr lang="en-GB" sz="16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r>
              <a:rPr lang="en-US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2) </a:t>
            </a:r>
            <a:r>
              <a:rPr lang="en-US" sz="1600" i="1" dirty="0">
                <a:solidFill>
                  <a:srgbClr val="376092"/>
                </a:solidFill>
                <a:latin typeface="Arial Narrow"/>
                <a:cs typeface="Arial Narrow"/>
              </a:rPr>
              <a:t>In samples with moderate-to-high admixture (CPE&lt;0.9), the concordant VAF{</a:t>
            </a:r>
            <a:r>
              <a:rPr lang="en-US" sz="1600" i="1" dirty="0" err="1">
                <a:solidFill>
                  <a:srgbClr val="376092"/>
                </a:solidFill>
                <a:latin typeface="Arial Narrow"/>
                <a:cs typeface="Arial Narrow"/>
              </a:rPr>
              <a:t>tRNA</a:t>
            </a:r>
            <a:r>
              <a:rPr lang="en-US" sz="1600" i="1" dirty="0">
                <a:solidFill>
                  <a:srgbClr val="376092"/>
                </a:solidFill>
                <a:latin typeface="Arial Narrow"/>
                <a:cs typeface="Arial Narrow"/>
              </a:rPr>
              <a:t>}-VAF{</a:t>
            </a:r>
            <a:r>
              <a:rPr lang="en-US" sz="1600" i="1" dirty="0" err="1">
                <a:solidFill>
                  <a:srgbClr val="376092"/>
                </a:solidFill>
                <a:latin typeface="Arial Narrow"/>
                <a:cs typeface="Arial Narrow"/>
              </a:rPr>
              <a:t>tDNA</a:t>
            </a:r>
            <a:r>
              <a:rPr lang="en-US" sz="1600" i="1" dirty="0">
                <a:solidFill>
                  <a:srgbClr val="376092"/>
                </a:solidFill>
                <a:latin typeface="Arial Narrow"/>
                <a:cs typeface="Arial Narrow"/>
              </a:rPr>
              <a:t>} patterns corresponded to amplifications, and the discordant patterns corresponded to deletions (P &lt; </a:t>
            </a:r>
            <a:r>
              <a:rPr lang="en-US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0.000001). CNA </a:t>
            </a:r>
            <a:r>
              <a:rPr lang="en-US" sz="1600" i="1" dirty="0">
                <a:solidFill>
                  <a:srgbClr val="376092"/>
                </a:solidFill>
                <a:latin typeface="Arial Narrow"/>
                <a:cs typeface="Arial Narrow"/>
              </a:rPr>
              <a:t>measured by SNPv6, showed high correlation with EMD-estimated RNA-DNA distance (P&lt;</a:t>
            </a:r>
            <a:r>
              <a:rPr lang="en-US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0.01</a:t>
            </a:r>
            <a:r>
              <a:rPr lang="en-US" sz="1600" i="1" dirty="0">
                <a:solidFill>
                  <a:srgbClr val="376092"/>
                </a:solidFill>
                <a:latin typeface="Arial Narrow"/>
                <a:cs typeface="Arial Narrow"/>
              </a:rPr>
              <a:t>)</a:t>
            </a:r>
            <a:r>
              <a:rPr lang="en-US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.</a:t>
            </a:r>
          </a:p>
          <a:p>
            <a:endParaRPr lang="en-US" sz="1600" i="1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endParaRPr lang="en-US" sz="16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endParaRPr lang="en-US" sz="1600" i="1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endParaRPr lang="en-US" sz="16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r>
              <a:rPr lang="en-US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3) </a:t>
            </a:r>
            <a:r>
              <a:rPr lang="en-US" sz="1600" i="1" dirty="0" err="1" smtClean="0">
                <a:solidFill>
                  <a:srgbClr val="376092"/>
                </a:solidFill>
                <a:latin typeface="Arial Narrow"/>
                <a:cs typeface="Arial Narrow"/>
              </a:rPr>
              <a:t>THetA</a:t>
            </a:r>
            <a:r>
              <a:rPr lang="en-US" sz="16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 </a:t>
            </a:r>
            <a:r>
              <a:rPr lang="en-US" sz="1600" i="1" dirty="0">
                <a:solidFill>
                  <a:srgbClr val="376092"/>
                </a:solidFill>
                <a:latin typeface="Arial Narrow"/>
                <a:cs typeface="Arial Narrow"/>
              </a:rPr>
              <a:t>(</a:t>
            </a:r>
            <a:r>
              <a:rPr lang="en-US" sz="1600" i="1" dirty="0" err="1">
                <a:solidFill>
                  <a:srgbClr val="376092"/>
                </a:solidFill>
                <a:latin typeface="Arial Narrow"/>
                <a:cs typeface="Arial Narrow"/>
              </a:rPr>
              <a:t>Oesper</a:t>
            </a:r>
            <a:r>
              <a:rPr lang="en-US" sz="1600" i="1" dirty="0">
                <a:solidFill>
                  <a:srgbClr val="376092"/>
                </a:solidFill>
                <a:latin typeface="Arial Narrow"/>
                <a:cs typeface="Arial Narrow"/>
              </a:rPr>
              <a:t> et al, 2013) estimated sample composition and CNA strongly correlated with the model (P&lt;0.00001)</a:t>
            </a:r>
          </a:p>
          <a:p>
            <a:endParaRPr lang="en-GB" sz="1600" i="1" dirty="0">
              <a:solidFill>
                <a:srgbClr val="37609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165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2226" y="425882"/>
            <a:ext cx="6650774" cy="5537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b="1" i="1" dirty="0" smtClean="0">
                <a:solidFill>
                  <a:srgbClr val="376092"/>
                </a:solidFill>
                <a:latin typeface="Arial Narrow"/>
                <a:cs typeface="Arial Narrow"/>
              </a:rPr>
              <a:t>Summary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2000" b="1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2000" b="1" i="1" dirty="0">
              <a:solidFill>
                <a:srgbClr val="376092"/>
              </a:solidFill>
              <a:latin typeface="Arial Narrow"/>
              <a:cs typeface="Arial Narrow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2000" b="1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Integration of sequential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biological layers, such as genomes and transcriptomes,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is feasible, and can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mutually empower their analyses far beyond the linear addition of the separate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datasets.</a:t>
            </a:r>
          </a:p>
          <a:p>
            <a:pPr marL="285750" indent="-285750">
              <a:buFont typeface="Wingdings" charset="2"/>
              <a:buChar char="ü"/>
            </a:pPr>
            <a:endParaRPr lang="en-US" sz="20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ü"/>
            </a:pPr>
            <a:endParaRPr lang="en-US" sz="20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EMD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offers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an alternative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, robust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and sensitive approach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to solve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ploidy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alterations and genome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admixture.</a:t>
            </a:r>
          </a:p>
          <a:p>
            <a:endParaRPr lang="en-US" sz="20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endParaRPr lang="en-US" sz="20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In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regards to RNA,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EMD provides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novel means to assess the information content </a:t>
            </a:r>
            <a:r>
              <a:rPr lang="en-US" sz="2000" i="1" dirty="0" smtClean="0">
                <a:solidFill>
                  <a:srgbClr val="376092"/>
                </a:solidFill>
                <a:latin typeface="Arial Narrow"/>
                <a:cs typeface="Arial Narrow"/>
              </a:rPr>
              <a:t>in biological </a:t>
            </a:r>
            <a:r>
              <a:rPr lang="en-US" sz="2000" i="1" dirty="0">
                <a:solidFill>
                  <a:srgbClr val="376092"/>
                </a:solidFill>
                <a:latin typeface="Arial Narrow"/>
                <a:cs typeface="Arial Narrow"/>
              </a:rPr>
              <a:t>contexts, where allele dynamics is important, yet challenging to study. </a:t>
            </a:r>
            <a:endParaRPr lang="en-US" sz="2000" i="1" dirty="0" smtClean="0">
              <a:solidFill>
                <a:srgbClr val="376092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ü"/>
            </a:pPr>
            <a:endParaRPr lang="en-US" sz="2000" i="1" dirty="0">
              <a:solidFill>
                <a:srgbClr val="376092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 descr="http://smhs.gwu.edu/mgpc/sites/mgpc/files/Local-Brand_Large_mgp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15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Documents and Settings\lschargorodski\My Documents\Anne Marie Smith Katzen Files\MarComm &amp; PR\katzen-black and white logo.jp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543550"/>
            <a:ext cx="1952625" cy="13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smhs.gwu.edu/mgpc/sites/mgpc/files/styles/620x260/public/homepageDNAbanner_620x260.png?itok=dZv7X79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3047" y="2576453"/>
            <a:ext cx="4010144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979" y="228499"/>
            <a:ext cx="4102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Acknowledgments</a:t>
            </a:r>
            <a:endParaRPr lang="en-US" sz="28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 descr="http://smhs.gwu.edu/mgpc/sites/mgpc/files/Local-Brand_Large_mgp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15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Documents and Settings\lschargorodski\My Documents\Anne Marie Smith Katzen Files\MarComm &amp; PR\katzen-black and white logo.jp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543550"/>
            <a:ext cx="1952625" cy="13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smhs.gwu.edu/mgpc/sites/mgpc/files/styles/620x260/public/homepageDNAbanner_620x260.png?itok=dZv7X79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3047" y="2576453"/>
            <a:ext cx="4010144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28800" y="2362200"/>
            <a:ext cx="19812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err="1" smtClean="0">
                <a:solidFill>
                  <a:srgbClr val="376092"/>
                </a:solidFill>
              </a:rPr>
              <a:t>Mercedeh</a:t>
            </a:r>
            <a:r>
              <a:rPr lang="en-US" i="1" dirty="0" smtClean="0">
                <a:solidFill>
                  <a:srgbClr val="376092"/>
                </a:solidFill>
              </a:rPr>
              <a:t> Movassagh, M.Sc.</a:t>
            </a:r>
            <a:endParaRPr lang="en-US" i="1" baseline="300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124200"/>
            <a:ext cx="1753214" cy="1317567"/>
          </a:xfrm>
          <a:prstGeom prst="rect">
            <a:avLst/>
          </a:prstGeom>
        </p:spPr>
      </p:pic>
      <p:pic>
        <p:nvPicPr>
          <p:cNvPr id="8" name="Picture 2" descr="C:\Users\horvatha\AppData\Local\Temp\phot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4" t="32256" r="1" b="41776"/>
          <a:stretch/>
        </p:blipFill>
        <p:spPr bwMode="auto">
          <a:xfrm>
            <a:off x="7798917" y="4389639"/>
            <a:ext cx="108996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13232" r="19677" b="13716"/>
          <a:stretch/>
        </p:blipFill>
        <p:spPr>
          <a:xfrm>
            <a:off x="2362200" y="4328160"/>
            <a:ext cx="1137587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1409" r="8594"/>
          <a:stretch/>
        </p:blipFill>
        <p:spPr>
          <a:xfrm>
            <a:off x="5967097" y="4365567"/>
            <a:ext cx="1119503" cy="14630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15000" y="5965767"/>
            <a:ext cx="1524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i="1" dirty="0" smtClean="0">
                <a:solidFill>
                  <a:srgbClr val="376092"/>
                </a:solidFill>
              </a:rPr>
              <a:t>Nathan Edwards, PhD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5987" t="10207" r="35154" b="12456"/>
          <a:stretch/>
        </p:blipFill>
        <p:spPr>
          <a:xfrm>
            <a:off x="2262656" y="838199"/>
            <a:ext cx="1113488" cy="1463040"/>
          </a:xfrm>
          <a:prstGeom prst="rect">
            <a:avLst/>
          </a:prstGeom>
        </p:spPr>
      </p:pic>
      <p:pic>
        <p:nvPicPr>
          <p:cNvPr id="18" name="Picture 2" descr="C:\Users\horvatha\AppData\Local\Temp\phot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6" t="15514" r="25674" b="61758"/>
          <a:stretch/>
        </p:blipFill>
        <p:spPr bwMode="auto">
          <a:xfrm>
            <a:off x="4058703" y="838199"/>
            <a:ext cx="110279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Muzi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38258" r="29862" b="36155"/>
          <a:stretch/>
        </p:blipFill>
        <p:spPr>
          <a:xfrm>
            <a:off x="7558341" y="838199"/>
            <a:ext cx="1128459" cy="1463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/>
          <a:srcRect l="8564" r="9207"/>
          <a:stretch/>
        </p:blipFill>
        <p:spPr>
          <a:xfrm>
            <a:off x="5761175" y="838199"/>
            <a:ext cx="1203050" cy="1463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/>
          <a:srcRect l="6664" r="10241" b="18773"/>
          <a:stretch/>
        </p:blipFill>
        <p:spPr>
          <a:xfrm>
            <a:off x="4125764" y="4328160"/>
            <a:ext cx="1121072" cy="14630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638800" y="2362200"/>
            <a:ext cx="14478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376092"/>
                </a:solidFill>
              </a:rPr>
              <a:t>Paula </a:t>
            </a:r>
            <a:r>
              <a:rPr lang="en-US" i="1" dirty="0" err="1" smtClean="0">
                <a:solidFill>
                  <a:srgbClr val="376092"/>
                </a:solidFill>
              </a:rPr>
              <a:t>Resrepo</a:t>
            </a:r>
            <a:r>
              <a:rPr lang="en-US" i="1" dirty="0" smtClean="0">
                <a:solidFill>
                  <a:srgbClr val="376092"/>
                </a:solidFill>
              </a:rPr>
              <a:t>, </a:t>
            </a:r>
            <a:r>
              <a:rPr lang="en-US" i="1" dirty="0" err="1" smtClean="0">
                <a:solidFill>
                  <a:srgbClr val="376092"/>
                </a:solidFill>
              </a:rPr>
              <a:t>B.Sc</a:t>
            </a:r>
            <a:endParaRPr lang="en-US" i="1" dirty="0" smtClean="0">
              <a:solidFill>
                <a:srgbClr val="37609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2362200"/>
            <a:ext cx="14478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err="1" smtClean="0">
                <a:solidFill>
                  <a:srgbClr val="376092"/>
                </a:solidFill>
              </a:rPr>
              <a:t>Prakriti</a:t>
            </a:r>
            <a:r>
              <a:rPr lang="en-US" i="1" dirty="0" smtClean="0">
                <a:solidFill>
                  <a:srgbClr val="376092"/>
                </a:solidFill>
              </a:rPr>
              <a:t> </a:t>
            </a:r>
            <a:r>
              <a:rPr lang="en-US" i="1" dirty="0" err="1" smtClean="0">
                <a:solidFill>
                  <a:srgbClr val="376092"/>
                </a:solidFill>
              </a:rPr>
              <a:t>Mudvari</a:t>
            </a:r>
            <a:r>
              <a:rPr lang="en-US" i="1" dirty="0" smtClean="0">
                <a:solidFill>
                  <a:srgbClr val="376092"/>
                </a:solidFill>
              </a:rPr>
              <a:t>, PhD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65370" y="2362200"/>
            <a:ext cx="9144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err="1" smtClean="0">
                <a:solidFill>
                  <a:srgbClr val="376092"/>
                </a:solidFill>
              </a:rPr>
              <a:t>Muzi</a:t>
            </a:r>
            <a:r>
              <a:rPr lang="en-US" i="1" dirty="0" smtClean="0">
                <a:solidFill>
                  <a:srgbClr val="376092"/>
                </a:solidFill>
              </a:rPr>
              <a:t> Li, </a:t>
            </a:r>
            <a:r>
              <a:rPr lang="en-US" i="1" dirty="0" err="1" smtClean="0">
                <a:solidFill>
                  <a:srgbClr val="376092"/>
                </a:solidFill>
              </a:rPr>
              <a:t>M.Sc</a:t>
            </a:r>
            <a:endParaRPr lang="en-US" i="1" dirty="0" smtClean="0">
              <a:solidFill>
                <a:srgbClr val="37609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43800" y="5929036"/>
            <a:ext cx="1600199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err="1" smtClean="0">
                <a:solidFill>
                  <a:srgbClr val="376092"/>
                </a:solidFill>
              </a:rPr>
              <a:t>Nawaf</a:t>
            </a:r>
            <a:r>
              <a:rPr lang="en-US" i="1" dirty="0" smtClean="0">
                <a:solidFill>
                  <a:srgbClr val="376092"/>
                </a:solidFill>
              </a:rPr>
              <a:t> </a:t>
            </a:r>
            <a:r>
              <a:rPr lang="en-US" i="1" dirty="0" err="1">
                <a:solidFill>
                  <a:srgbClr val="376092"/>
                </a:solidFill>
              </a:rPr>
              <a:t>Alomran</a:t>
            </a:r>
            <a:r>
              <a:rPr lang="en-US" i="1" dirty="0">
                <a:solidFill>
                  <a:srgbClr val="376092"/>
                </a:solidFill>
              </a:rPr>
              <a:t>, M.Sc</a:t>
            </a:r>
            <a:r>
              <a:rPr lang="en-US" i="1" dirty="0" smtClean="0">
                <a:solidFill>
                  <a:srgbClr val="376092"/>
                </a:solidFill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5911738"/>
            <a:ext cx="175260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err="1" smtClean="0">
                <a:solidFill>
                  <a:srgbClr val="376092"/>
                </a:solidFill>
              </a:rPr>
              <a:t>Krasimira</a:t>
            </a:r>
            <a:r>
              <a:rPr lang="en-US" i="1" dirty="0" smtClean="0">
                <a:solidFill>
                  <a:srgbClr val="376092"/>
                </a:solidFill>
              </a:rPr>
              <a:t> </a:t>
            </a:r>
            <a:r>
              <a:rPr lang="en-US" i="1" dirty="0" err="1">
                <a:solidFill>
                  <a:srgbClr val="376092"/>
                </a:solidFill>
              </a:rPr>
              <a:t>Tsaneva-</a:t>
            </a:r>
            <a:r>
              <a:rPr lang="en-US" i="1" dirty="0" err="1" smtClean="0">
                <a:solidFill>
                  <a:srgbClr val="376092"/>
                </a:solidFill>
              </a:rPr>
              <a:t>Atanasova</a:t>
            </a:r>
            <a:r>
              <a:rPr lang="en-US" i="1" dirty="0" smtClean="0">
                <a:solidFill>
                  <a:srgbClr val="376092"/>
                </a:solidFill>
              </a:rPr>
              <a:t>, PhD</a:t>
            </a:r>
            <a:endParaRPr lang="en-US" i="1" dirty="0">
              <a:solidFill>
                <a:srgbClr val="37609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38600" y="5934670"/>
            <a:ext cx="129540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 dirty="0" err="1" smtClean="0">
                <a:solidFill>
                  <a:srgbClr val="376092"/>
                </a:solidFill>
              </a:rPr>
              <a:t>Piotr</a:t>
            </a:r>
            <a:r>
              <a:rPr lang="en-US" i="1" dirty="0" smtClean="0">
                <a:solidFill>
                  <a:srgbClr val="376092"/>
                </a:solidFill>
              </a:rPr>
              <a:t> </a:t>
            </a:r>
            <a:r>
              <a:rPr lang="en-US" i="1" dirty="0" err="1" smtClean="0">
                <a:solidFill>
                  <a:srgbClr val="376092"/>
                </a:solidFill>
              </a:rPr>
              <a:t>Slowinski</a:t>
            </a:r>
            <a:r>
              <a:rPr lang="en-US" i="1" dirty="0" smtClean="0">
                <a:solidFill>
                  <a:srgbClr val="376092"/>
                </a:solidFill>
              </a:rPr>
              <a:t>, PhD</a:t>
            </a:r>
            <a:endParaRPr lang="en-US" i="1" dirty="0">
              <a:solidFill>
                <a:srgbClr val="376092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0" y="3124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73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Asymmetric RNA-DNA allele frequencies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typically: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ndicate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disturbances in the genetic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flow</a:t>
            </a:r>
          </a:p>
          <a:p>
            <a:pPr marL="457200" indent="-457200">
              <a:buAutoNum type="arabicParenR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how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characteristic patterns associated with the underlying biological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processes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Aligning normal and tumor RNA and DNA allows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he identification of variety of regulatory and structural features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6680"/>
            <a:ext cx="8153400" cy="4688711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/>
          <a:stretch/>
        </p:blipFill>
        <p:spPr bwMode="auto">
          <a:xfrm>
            <a:off x="4419600" y="4613791"/>
            <a:ext cx="2819400" cy="1905000"/>
          </a:xfrm>
          <a:prstGeom prst="rect">
            <a:avLst/>
          </a:prstGeom>
          <a:noFill/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13" y="4613791"/>
            <a:ext cx="1939409" cy="1939409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558398" y="4156591"/>
            <a:ext cx="128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Allelic Maps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" y="0"/>
            <a:ext cx="906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RNA2DNAlign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6"/>
              </a:rPr>
              <a:t>https://github.com/HorvathLab/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6"/>
              </a:rPr>
              <a:t>NGS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03005" y="4156591"/>
            <a:ext cx="128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Allelic Events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2326" y="6517204"/>
            <a:ext cx="4084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Movassagh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et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al.,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Nucleic Acids Research, 2016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291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936" r="2023" b="1505"/>
          <a:stretch/>
        </p:blipFill>
        <p:spPr bwMode="auto">
          <a:xfrm>
            <a:off x="4516066" y="1459998"/>
            <a:ext cx="4591038" cy="4559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715000" y="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Allelic Maps</a:t>
            </a:r>
          </a:p>
        </p:txBody>
      </p:sp>
      <p:pic>
        <p:nvPicPr>
          <p:cNvPr id="48" name="Picture 4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/>
          <a:stretch/>
        </p:blipFill>
        <p:spPr bwMode="auto">
          <a:xfrm>
            <a:off x="152400" y="1905000"/>
            <a:ext cx="4191000" cy="3505200"/>
          </a:xfrm>
          <a:prstGeom prst="rect">
            <a:avLst/>
          </a:prstGeom>
          <a:noFill/>
        </p:spPr>
      </p:pic>
      <p:sp>
        <p:nvSpPr>
          <p:cNvPr id="49" name="U-Turn Arrow 48"/>
          <p:cNvSpPr/>
          <p:nvPr/>
        </p:nvSpPr>
        <p:spPr>
          <a:xfrm>
            <a:off x="1600200" y="685800"/>
            <a:ext cx="5562600" cy="1143000"/>
          </a:xfrm>
          <a:prstGeom prst="uturnArrow">
            <a:avLst>
              <a:gd name="adj1" fmla="val 34532"/>
              <a:gd name="adj2" fmla="val 25000"/>
              <a:gd name="adj3" fmla="val 20915"/>
              <a:gd name="adj4" fmla="val 43750"/>
              <a:gd name="adj5" fmla="val 75000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28680" y="67419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/>
                <a:cs typeface="Arial Narrow"/>
              </a:rPr>
              <a:t>From Individual variants to molecular entirety </a:t>
            </a:r>
            <a:endParaRPr lang="en-US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5800" y="593467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76092"/>
                </a:solidFill>
                <a:latin typeface="Arial Narrow"/>
                <a:cs typeface="Arial Narrow"/>
              </a:rPr>
              <a:t>Can we infer allelic copy number changes and  genome admixture from the allelic maps?</a:t>
            </a:r>
            <a:endParaRPr lang="en-US" b="1" dirty="0">
              <a:solidFill>
                <a:srgbClr val="37609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053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0" y="19846"/>
            <a:ext cx="906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Build Allelic Maps: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1) Compute VAF (Variant Allele Fraction): VAF =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N</a:t>
            </a:r>
            <a:r>
              <a:rPr lang="en-US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/ (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N</a:t>
            </a:r>
            <a:r>
              <a:rPr lang="en-US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ref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+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N</a:t>
            </a:r>
            <a:r>
              <a:rPr lang="en-US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)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2) Select a primary dataset – normal DNA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3) Select primary context: heterozygote positions in normal DNA</a:t>
            </a:r>
            <a:r>
              <a:rPr lang="en-US" b="1" dirty="0" smtClean="0">
                <a:latin typeface="Arial Narrow"/>
                <a:cs typeface="Arial Narrow"/>
              </a:rPr>
              <a:t>	</a:t>
            </a:r>
            <a:endParaRPr lang="en-US" sz="1400" i="1" dirty="0" smtClean="0"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220" y="1447800"/>
            <a:ext cx="340778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ommon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notion on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VAF distribution: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VAF{DNA}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~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0.5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corresponds to a true allelic ratio of 1:1 for heterozygote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sites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 </a:t>
            </a: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pure diploid single-genome sample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(</a:t>
            </a:r>
            <a:r>
              <a:rPr lang="en-GB" b="1" dirty="0" smtClean="0">
                <a:solidFill>
                  <a:srgbClr val="3366FF"/>
                </a:solidFill>
                <a:latin typeface="Arial Narrow"/>
                <a:cs typeface="Arial Narrow"/>
              </a:rPr>
              <a:t>normal DNA, inner layer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)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Bimodal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VAF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{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in loci with heterozygote signals in the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nDNA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(VAF{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nDNA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~ 0.5) -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allelic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copy number changes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(0/1 deletion, 0.33/0.67 – allele-specific duplication, 025/0.75 triplication,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etc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tumor DNA, 3</a:t>
            </a:r>
            <a:r>
              <a:rPr lang="en-GB" b="1" baseline="300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rd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 layer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).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Bimodal VAF{RNA} approximating 0/1 -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monoallelic expression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rPr>
              <a:t>tumor RNA, outer layer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936" r="2023" b="1505"/>
          <a:stretch/>
        </p:blipFill>
        <p:spPr bwMode="auto">
          <a:xfrm>
            <a:off x="3377955" y="1131186"/>
            <a:ext cx="5766045" cy="5726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6440" y="3544720"/>
            <a:ext cx="12954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en-US" sz="1600" b="1" baseline="-250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var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en-US" sz="1600" b="1" baseline="-250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ref</a:t>
            </a:r>
            <a:r>
              <a:rPr lang="en-US" sz="1600" b="1" baseline="-25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en-US" sz="1600" b="1" baseline="-250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var</a:t>
            </a:r>
            <a:r>
              <a:rPr lang="en-US" sz="1600" b="1" baseline="-25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     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5560" y="329284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VAF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3185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From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center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outwards:</a:t>
            </a:r>
          </a:p>
          <a:p>
            <a:pPr algn="r"/>
            <a:r>
              <a:rPr lang="en-GB" sz="1600" b="1" i="1" dirty="0" smtClean="0">
                <a:latin typeface="Arial Narrow"/>
                <a:cs typeface="Arial Narrow"/>
              </a:rPr>
              <a:t>	 </a:t>
            </a:r>
            <a:r>
              <a:rPr lang="en-GB" sz="1600" b="1" i="1" dirty="0" smtClean="0">
                <a:solidFill>
                  <a:srgbClr val="3366FF"/>
                </a:solidFill>
                <a:latin typeface="Arial Narrow"/>
                <a:cs typeface="Arial Narrow"/>
              </a:rPr>
              <a:t>normal DNA </a:t>
            </a:r>
            <a:r>
              <a:rPr lang="en-GB" sz="1600" b="1" i="1" dirty="0" smtClean="0">
                <a:latin typeface="Arial Narrow"/>
                <a:cs typeface="Arial Narrow"/>
              </a:rPr>
              <a:t>	</a:t>
            </a:r>
            <a:r>
              <a:rPr lang="en-GB" sz="1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normal RNA</a:t>
            </a:r>
            <a:endParaRPr lang="en-GB" sz="1600" b="1" i="1" dirty="0" smtClean="0">
              <a:solidFill>
                <a:schemeClr val="accent5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algn="r"/>
            <a:r>
              <a:rPr lang="en-GB" sz="1600" b="1" i="1" dirty="0">
                <a:solidFill>
                  <a:schemeClr val="accent6"/>
                </a:solidFill>
                <a:latin typeface="Arial Narrow"/>
                <a:cs typeface="Arial Narrow"/>
              </a:rPr>
              <a:t>t</a:t>
            </a:r>
            <a:r>
              <a:rPr lang="en-GB" sz="1600" b="1" i="1" dirty="0" smtClean="0">
                <a:solidFill>
                  <a:schemeClr val="accent6"/>
                </a:solidFill>
                <a:latin typeface="Arial Narrow"/>
                <a:cs typeface="Arial Narrow"/>
              </a:rPr>
              <a:t>umor DNA</a:t>
            </a:r>
          </a:p>
          <a:p>
            <a:pPr algn="r"/>
            <a:r>
              <a:rPr lang="en-GB" sz="1600" b="1" i="1" dirty="0" smtClean="0">
                <a:solidFill>
                  <a:srgbClr val="77933C"/>
                </a:solidFill>
                <a:latin typeface="Arial Narrow"/>
                <a:cs typeface="Arial Narrow"/>
              </a:rPr>
              <a:t>	tumor RNA</a:t>
            </a:r>
            <a:endParaRPr lang="en-US" sz="1600" b="1" i="1" dirty="0">
              <a:solidFill>
                <a:srgbClr val="77933C"/>
              </a:solidFill>
              <a:latin typeface="Arial Narrow"/>
              <a:cs typeface="Arial Narrow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40238" y="3982697"/>
            <a:ext cx="865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40" y="609600"/>
            <a:ext cx="5054600" cy="508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9710" y="0"/>
            <a:ext cx="4233610" cy="2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arenR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VAF{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}-VAF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{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bimodal regions present with concordant and discordant patterns</a:t>
            </a:r>
            <a:endParaRPr lang="en-GB" sz="1600" b="1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Samples present with either (1)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concordant VAF{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}-VAF{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only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, or, (2) concordant and discordant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VAF{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}-VAF{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patterns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</a:t>
            </a:r>
          </a:p>
          <a:p>
            <a:pPr marL="342900" indent="-342900">
              <a:lnSpc>
                <a:spcPct val="120000"/>
              </a:lnSpc>
              <a:buFontTx/>
              <a:buAutoNum type="arabicParenR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Within a sample, the discordant patterns are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constant</a:t>
            </a:r>
          </a:p>
          <a:p>
            <a:pPr marL="342900" indent="-342900">
              <a:lnSpc>
                <a:spcPct val="120000"/>
              </a:lnSpc>
              <a:buFontTx/>
              <a:buAutoNum type="arabicParenR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In discordant regions VAF{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is always 0/1.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3897935" y="2156384"/>
            <a:ext cx="357129" cy="1933920"/>
          </a:xfrm>
          <a:prstGeom prst="triangl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7260" y="2768024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concordant: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VAF{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tDNA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} = VAF{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tRNA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} = 0.33/0.67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17223074">
            <a:off x="3640541" y="2845418"/>
            <a:ext cx="642520" cy="1915032"/>
          </a:xfrm>
          <a:prstGeom prst="triangle">
            <a:avLst>
              <a:gd name="adj" fmla="val 65326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8526471">
            <a:off x="3341391" y="3358331"/>
            <a:ext cx="556373" cy="1962461"/>
          </a:xfrm>
          <a:prstGeom prst="triangle">
            <a:avLst>
              <a:gd name="adj" fmla="val 80270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10060" y="3810000"/>
            <a:ext cx="441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discordant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VAF{</a:t>
            </a:r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tDNA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} = 0.33/0.67 &lt;&gt; VAF{</a:t>
            </a:r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tRNA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} = 0/1 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405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Integrated VAF{RNA}-VAF{DNA} behaviour: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0" y="5105400"/>
            <a:ext cx="493405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HYPOTHESIS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: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</a:p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iscordance in VAF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{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}-VAF{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patterns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is linked to genome admixture;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RNA and DNA allele frequencies can mutually inform each other to simultaneously infer ploidy &amp; genome admixture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3581400" cy="954107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800000"/>
                </a:solidFill>
                <a:latin typeface="Arial Narrow"/>
                <a:cs typeface="Arial Narrow"/>
              </a:rPr>
              <a:t>A commonly probed tumor sample represents a mixture of tumor </a:t>
            </a:r>
            <a:r>
              <a:rPr lang="en-US" sz="1400" i="1" dirty="0" smtClean="0">
                <a:solidFill>
                  <a:srgbClr val="800000"/>
                </a:solidFill>
                <a:latin typeface="Arial Narrow"/>
                <a:cs typeface="Arial Narrow"/>
              </a:rPr>
              <a:t>clonal </a:t>
            </a:r>
            <a:r>
              <a:rPr lang="en-US" sz="1400" i="1" dirty="0">
                <a:solidFill>
                  <a:srgbClr val="800000"/>
                </a:solidFill>
                <a:latin typeface="Arial Narrow"/>
                <a:cs typeface="Arial Narrow"/>
              </a:rPr>
              <a:t>subpopulations with different copy gains and losses </a:t>
            </a:r>
            <a:r>
              <a:rPr lang="en-US" sz="1400" i="1" dirty="0" smtClean="0">
                <a:solidFill>
                  <a:srgbClr val="800000"/>
                </a:solidFill>
                <a:latin typeface="Arial Narrow"/>
                <a:cs typeface="Arial Narrow"/>
              </a:rPr>
              <a:t>with </a:t>
            </a:r>
            <a:r>
              <a:rPr lang="en-US" sz="1400" i="1" dirty="0">
                <a:solidFill>
                  <a:srgbClr val="800000"/>
                </a:solidFill>
                <a:latin typeface="Arial Narrow"/>
                <a:cs typeface="Arial Narrow"/>
              </a:rPr>
              <a:t>normal tissue and infiltrating normal cells from the </a:t>
            </a:r>
            <a:r>
              <a:rPr lang="en-US" sz="1400" i="1" dirty="0" smtClean="0">
                <a:solidFill>
                  <a:srgbClr val="800000"/>
                </a:solidFill>
                <a:latin typeface="Arial Narrow"/>
                <a:cs typeface="Arial Narrow"/>
              </a:rPr>
              <a:t>microenvironment. </a:t>
            </a:r>
            <a:endParaRPr lang="en-US" sz="1400" i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550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C:\School\cs291\presentation1\moving-di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13" y="2782910"/>
            <a:ext cx="29248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48" y="738706"/>
            <a:ext cx="91095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u="sng" dirty="0" smtClean="0">
                <a:solidFill>
                  <a:srgbClr val="C00000"/>
                </a:solidFill>
                <a:latin typeface="Arial Narrow"/>
                <a:cs typeface="Arial Narrow"/>
              </a:rPr>
              <a:t>CHALLENGE</a:t>
            </a:r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: (1) high heterogeneity </a:t>
            </a:r>
            <a:r>
              <a:rPr lang="en-US" sz="1700" b="1" dirty="0">
                <a:solidFill>
                  <a:srgbClr val="C00000"/>
                </a:solidFill>
                <a:latin typeface="Arial Narrow"/>
                <a:cs typeface="Arial Narrow"/>
              </a:rPr>
              <a:t>of the </a:t>
            </a:r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signal from sequencing  (short reads, technical variability);</a:t>
            </a:r>
          </a:p>
          <a:p>
            <a:r>
              <a:rPr lang="en-US" sz="1700" b="1" dirty="0">
                <a:solidFill>
                  <a:srgbClr val="C00000"/>
                </a:solidFill>
                <a:latin typeface="Arial Narrow"/>
                <a:cs typeface="Arial Narrow"/>
              </a:rPr>
              <a:t>	 </a:t>
            </a:r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     (2) different </a:t>
            </a:r>
            <a:r>
              <a:rPr lang="en-US" sz="1700" b="1" dirty="0">
                <a:solidFill>
                  <a:srgbClr val="C00000"/>
                </a:solidFill>
                <a:latin typeface="Arial Narrow"/>
                <a:cs typeface="Arial Narrow"/>
              </a:rPr>
              <a:t>molecular nature of RNA and </a:t>
            </a:r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DNA (limited compatibility)</a:t>
            </a:r>
            <a:endParaRPr lang="en-US" sz="1700" b="1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48" y="1447800"/>
            <a:ext cx="91095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u="sng" dirty="0" smtClean="0">
                <a:solidFill>
                  <a:srgbClr val="008000"/>
                </a:solidFill>
                <a:latin typeface="Arial Narrow"/>
                <a:cs typeface="Arial Narrow"/>
              </a:rPr>
              <a:t>PROPOSAL</a:t>
            </a:r>
            <a:r>
              <a:rPr lang="en-US" sz="17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: Use Earth’s Mover’s Distance (EMD</a:t>
            </a:r>
            <a:r>
              <a:rPr lang="en-US" sz="1700" b="1" dirty="0">
                <a:solidFill>
                  <a:srgbClr val="008000"/>
                </a:solidFill>
                <a:latin typeface="Arial Narrow"/>
                <a:cs typeface="Arial Narrow"/>
              </a:rPr>
              <a:t>) to </a:t>
            </a:r>
            <a:r>
              <a:rPr lang="en-US" sz="17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quantify the distributions of VAF{DNA} &amp;VAF{RNA}</a:t>
            </a:r>
          </a:p>
        </p:txBody>
      </p:sp>
      <p:pic>
        <p:nvPicPr>
          <p:cNvPr id="13" name="Picture 12" descr="C:\Users\horvatha\Downloads\sample15_chr12_layer3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t="9472" r="45930" b="69475"/>
          <a:stretch/>
        </p:blipFill>
        <p:spPr bwMode="auto">
          <a:xfrm>
            <a:off x="5867400" y="4953000"/>
            <a:ext cx="2895600" cy="14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311" y="2401910"/>
            <a:ext cx="5223489" cy="409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EMD:  </a:t>
            </a:r>
          </a:p>
          <a:p>
            <a:pPr>
              <a:lnSpc>
                <a:spcPct val="90000"/>
              </a:lnSpc>
            </a:pPr>
            <a:endParaRPr lang="en-US" altLang="en-US" sz="1700" b="1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Solution to optimal transportation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problem; popular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tool in image analysis and pattern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recognition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endParaRPr lang="en-US" altLang="en-US" sz="17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Minimal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cost to transform one distribution to the other. One distribution can be seen as a mass of earth spread in space, the other as a collection of holes in that same space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endParaRPr lang="en-US" altLang="en-US" sz="1700" b="1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Distributions are represented as a set of clusters and an associated </a:t>
            </a:r>
            <a:r>
              <a:rPr lang="en-US" alt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weight. </a:t>
            </a:r>
            <a:r>
              <a:rPr lang="en-US" alt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Computing the dissimilarity then becomes the </a:t>
            </a:r>
            <a:r>
              <a:rPr lang="en-US" altLang="en-US" sz="17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transportation </a:t>
            </a:r>
            <a:r>
              <a:rPr lang="en-US" altLang="en-US" sz="17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problem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endParaRPr lang="en-US" altLang="en-US" sz="1700" b="1" i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altLang="en-US" sz="1700" b="1" i="1" dirty="0">
                <a:solidFill>
                  <a:srgbClr val="008000"/>
                </a:solidFill>
                <a:latin typeface="Arial Narrow"/>
                <a:cs typeface="Arial Narrow"/>
              </a:rPr>
              <a:t>Non-parametric, computationally efficient, tolerant to imperfect matches, </a:t>
            </a:r>
            <a:r>
              <a:rPr lang="en-US" altLang="en-US" sz="1700" b="1" i="1" dirty="0" smtClean="0">
                <a:solidFill>
                  <a:srgbClr val="008000"/>
                </a:solidFill>
                <a:latin typeface="Arial Narrow"/>
                <a:cs typeface="Arial Narrow"/>
              </a:rPr>
              <a:t>sensitive </a:t>
            </a:r>
            <a:r>
              <a:rPr lang="en-US" altLang="en-US" sz="1700" b="1" i="1" dirty="0">
                <a:solidFill>
                  <a:srgbClr val="008000"/>
                </a:solidFill>
                <a:latin typeface="Arial Narrow"/>
                <a:cs typeface="Arial Narrow"/>
              </a:rPr>
              <a:t>to high-variability data. </a:t>
            </a:r>
            <a:endParaRPr lang="en-US" sz="1700" b="1" i="1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8" y="0"/>
            <a:ext cx="910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HYPOTHESIS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: Discordance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VAF {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– VAF {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tDNA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patterns is linked to genome admixture; RNA and DNA allele frequencies can mutually inform each other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infer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ploidy &amp; genome admixture</a:t>
            </a:r>
          </a:p>
        </p:txBody>
      </p:sp>
    </p:spTree>
    <p:extLst>
      <p:ext uri="{BB962C8B-B14F-4D97-AF65-F5344CB8AC3E}">
        <p14:creationId xmlns:p14="http://schemas.microsoft.com/office/powerpoint/2010/main" val="21551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76788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4727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62031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97" y="6091546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32517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1124"/>
            <a:ext cx="853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Apply EMD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quantitatively assess and compare the distributions of VAF{DNA} &amp;VAF {RNA} with the goal to infer ploidy (copy number alterations) and genome admixture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738706"/>
            <a:ext cx="9109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u="sng" dirty="0" smtClean="0">
                <a:solidFill>
                  <a:srgbClr val="C00000"/>
                </a:solidFill>
                <a:latin typeface="Arial Narrow"/>
                <a:cs typeface="Arial Narrow"/>
              </a:rPr>
              <a:t>CHALLENGE</a:t>
            </a:r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: 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At any given genomic interval the proportions of </a:t>
            </a:r>
            <a:r>
              <a:rPr lang="en-US" sz="1700" b="1" dirty="0" err="1" smtClean="0">
                <a:solidFill>
                  <a:srgbClr val="C00000"/>
                </a:solidFill>
                <a:latin typeface="Arial Narrow"/>
                <a:cs typeface="Arial Narrow"/>
              </a:rPr>
              <a:t>ref:var</a:t>
            </a:r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alleles (VAF) can </a:t>
            </a:r>
            <a:r>
              <a:rPr lang="en-US" sz="1700" dirty="0">
                <a:solidFill>
                  <a:srgbClr val="C00000"/>
                </a:solidFill>
                <a:latin typeface="Arial Narrow"/>
                <a:cs typeface="Arial Narrow"/>
              </a:rPr>
              <a:t>be obtained 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from different </a:t>
            </a:r>
            <a:r>
              <a:rPr lang="en-US" sz="1700" dirty="0">
                <a:solidFill>
                  <a:srgbClr val="C00000"/>
                </a:solidFill>
                <a:latin typeface="Arial Narrow"/>
                <a:cs typeface="Arial Narrow"/>
              </a:rPr>
              <a:t>combinations of 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cellular populations (</a:t>
            </a:r>
            <a:r>
              <a:rPr lang="en-US" sz="1700" b="1" dirty="0" err="1" smtClean="0">
                <a:solidFill>
                  <a:srgbClr val="C00000"/>
                </a:solidFill>
                <a:latin typeface="Arial Narrow"/>
                <a:cs typeface="Arial Narrow"/>
              </a:rPr>
              <a:t>r_N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) </a:t>
            </a:r>
            <a:r>
              <a:rPr lang="en-US" sz="1700" dirty="0">
                <a:solidFill>
                  <a:srgbClr val="C00000"/>
                </a:solidFill>
                <a:latin typeface="Arial Narrow"/>
                <a:cs typeface="Arial Narrow"/>
              </a:rPr>
              <a:t>and allele-specific 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gains and losses. Data </a:t>
            </a:r>
            <a:r>
              <a:rPr lang="en-US" sz="1700" dirty="0">
                <a:solidFill>
                  <a:srgbClr val="C00000"/>
                </a:solidFill>
                <a:latin typeface="Arial Narrow"/>
                <a:cs typeface="Arial Narrow"/>
              </a:rPr>
              <a:t>has high variance; hence 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no </a:t>
            </a:r>
            <a:r>
              <a:rPr lang="en-US" sz="1700" dirty="0">
                <a:solidFill>
                  <a:srgbClr val="C00000"/>
                </a:solidFill>
                <a:latin typeface="Arial Narrow"/>
                <a:cs typeface="Arial Narrow"/>
              </a:rPr>
              <a:t>exact value of modes </a:t>
            </a:r>
            <a:r>
              <a:rPr lang="en-US" sz="1700" dirty="0" smtClean="0">
                <a:solidFill>
                  <a:srgbClr val="C00000"/>
                </a:solidFill>
                <a:latin typeface="Arial Narrow"/>
                <a:cs typeface="Arial Narrow"/>
              </a:rPr>
              <a:t>can be estimated </a:t>
            </a:r>
            <a:r>
              <a:rPr lang="en-US" sz="1700" dirty="0">
                <a:solidFill>
                  <a:srgbClr val="C00000"/>
                </a:solidFill>
                <a:latin typeface="Arial Narrow"/>
                <a:cs typeface="Arial Narrow"/>
              </a:rPr>
              <a:t>from VAFs. </a:t>
            </a:r>
            <a:endParaRPr lang="en-US" sz="1700" dirty="0" smtClean="0">
              <a:solidFill>
                <a:srgbClr val="C00000"/>
              </a:solidFill>
              <a:latin typeface="Arial Narrow"/>
              <a:cs typeface="Arial Narrow"/>
            </a:endParaRPr>
          </a:p>
          <a:p>
            <a:r>
              <a:rPr lang="en-US" sz="17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The </a:t>
            </a:r>
            <a:r>
              <a:rPr lang="en-US" sz="1700" b="1" dirty="0">
                <a:solidFill>
                  <a:srgbClr val="C00000"/>
                </a:solidFill>
                <a:latin typeface="Arial Narrow"/>
                <a:cs typeface="Arial Narrow"/>
              </a:rPr>
              <a:t>task constitutes an inverse problem with a non-unique solution</a:t>
            </a:r>
            <a:r>
              <a:rPr lang="en-US" sz="1700" dirty="0">
                <a:solidFill>
                  <a:srgbClr val="C00000"/>
                </a:solidFill>
                <a:latin typeface="Arial Narrow"/>
                <a:cs typeface="Arial Narrow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057400"/>
            <a:ext cx="5562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PROPOSITION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: 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1) Generate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Model Dictionary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that contains all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possible values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of modes estimated from VAF (with given resolution) for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different combinations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of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r_N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and allele-specific amplifications and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losses (within selected complexity limits of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r_N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and ASCNA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*).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2) Partition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the genome into a sequence of non-overlapping intervals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with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constant VAF{DNA} modes using adaptive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windows (KS-test).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3) Apply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EMD to determine VAF{tDNA}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and VAF{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modes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for each segment with constant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modes: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endParaRPr lang="en-US" sz="1600" i="1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EMD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(PDF</a:t>
            </a:r>
            <a:r>
              <a:rPr lang="en-US" sz="1600" b="1" i="1" baseline="-250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1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(z), PDF</a:t>
            </a:r>
            <a:r>
              <a:rPr lang="en-US" sz="1600" b="1" i="1" baseline="-250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2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(z)) =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  <a:sym typeface="Symbol"/>
              </a:rPr>
              <a:t></a:t>
            </a:r>
            <a:r>
              <a:rPr lang="en-US" sz="1600" b="1" i="1" baseline="-250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z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|CDF</a:t>
            </a:r>
            <a:r>
              <a:rPr lang="en-US" sz="1600" b="1" i="1" baseline="-250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1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(z) – CDF</a:t>
            </a:r>
            <a:r>
              <a:rPr lang="en-US" sz="1600" b="1" i="1" baseline="-250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2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(z)|d(z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)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where the modes are determined based on minimal EMD between idealized (Model Dictionary) and observed distributions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4) Apply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EMD to measure the space between VAF{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tRNA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} and VAF{tDNA} relative to the (0/1) scale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97502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0.5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9698" y="3809083"/>
            <a:ext cx="135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0.33      0.67  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3128" y="4521558"/>
            <a:ext cx="135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0.25            0.75  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7297" y="5232042"/>
            <a:ext cx="149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0.2                  0.8  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6116" y="5943600"/>
            <a:ext cx="180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0                                 1   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8277106" y="3214741"/>
            <a:ext cx="882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unimodal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8277106" y="4902973"/>
            <a:ext cx="882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bimodal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304310" y="3809083"/>
            <a:ext cx="152399" cy="28203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43600" y="2057400"/>
            <a:ext cx="2937352" cy="4648200"/>
          </a:xfrm>
          <a:prstGeom prst="roundRect">
            <a:avLst>
              <a:gd name="adj" fmla="val 5125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03518" y="2081823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MODEL DICTIONARY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ossible idealized VAF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distributions 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5.10e8 for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r_N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=5 and ASCNA=5)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66" y="839087"/>
            <a:ext cx="2194515" cy="2237417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71" y="838200"/>
            <a:ext cx="2194515" cy="2237417"/>
          </a:xfrm>
          <a:prstGeom prst="rect">
            <a:avLst/>
          </a:prstGeom>
          <a:noFill/>
        </p:spPr>
      </p:pic>
      <p:pic>
        <p:nvPicPr>
          <p:cNvPr id="4" name="Picture 3" descr="C:\Users\horvatha\Downloads\LUAD_0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29" y="851511"/>
            <a:ext cx="2194515" cy="22374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0215" y="1823399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BRCA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30735" y="1830398"/>
            <a:ext cx="557603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PRAD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39185" y="1830398"/>
            <a:ext cx="557602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MS Mincho"/>
              </a:rPr>
              <a:t>LUAD</a:t>
            </a:r>
            <a:endParaRPr lang="en-US" sz="1200" b="1" dirty="0">
              <a:effectLst/>
              <a:latin typeface="Arial Narrow" panose="020B0606020202030204" pitchFamily="34" charset="0"/>
              <a:ea typeface="MS Mincho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0878" y="3495583"/>
            <a:ext cx="0" cy="267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3026833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Build Model Dictionary of possible Idealized VAF distributions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086" y="5804079"/>
            <a:ext cx="51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0/1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74" y="5057814"/>
            <a:ext cx="94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0.2/0.8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605" y="4343057"/>
            <a:ext cx="123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0.25/0.75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810" y="3628300"/>
            <a:ext cx="124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0.33/0.67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124"/>
            <a:ext cx="853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Apply EMD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quantitatively assess and compare the distributions of VAF{DNA} &amp;VAF {RNA} with the goal to infer ploidy (copy number alterations) and genome admixture </a:t>
            </a:r>
          </a:p>
        </p:txBody>
      </p:sp>
      <p:pic>
        <p:nvPicPr>
          <p:cNvPr id="66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2" y="485851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2" y="3429000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2" y="4143757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19" y="5573272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27" y="485851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27" y="3429000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27" y="4143757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24" y="5573272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6" y="4858514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6" y="3429000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6" y="4143757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3" y="5573272"/>
            <a:ext cx="1600200" cy="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9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7985</TotalTime>
  <Words>1719</Words>
  <Application>Microsoft Office PowerPoint</Application>
  <PresentationFormat>On-screen Show (4:3)</PresentationFormat>
  <Paragraphs>273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Horvath, Anelia Dafinova</dc:creator>
  <cp:lastModifiedBy>Horvath, Anelia Dafinova</cp:lastModifiedBy>
  <cp:revision>201</cp:revision>
  <dcterms:created xsi:type="dcterms:W3CDTF">2016-12-02T22:58:21Z</dcterms:created>
  <dcterms:modified xsi:type="dcterms:W3CDTF">2016-12-14T21:14:23Z</dcterms:modified>
</cp:coreProperties>
</file>